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6"/>
  </p:notesMasterIdLst>
  <p:sldIdLst>
    <p:sldId id="269" r:id="rId2"/>
    <p:sldId id="270" r:id="rId3"/>
    <p:sldId id="316" r:id="rId4"/>
    <p:sldId id="278" r:id="rId5"/>
    <p:sldId id="309" r:id="rId6"/>
    <p:sldId id="301" r:id="rId7"/>
    <p:sldId id="305" r:id="rId8"/>
    <p:sldId id="284" r:id="rId9"/>
    <p:sldId id="300" r:id="rId10"/>
    <p:sldId id="314" r:id="rId11"/>
    <p:sldId id="311" r:id="rId12"/>
    <p:sldId id="315" r:id="rId13"/>
    <p:sldId id="283" r:id="rId14"/>
    <p:sldId id="30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61" autoAdjust="0"/>
  </p:normalViewPr>
  <p:slideViewPr>
    <p:cSldViewPr>
      <p:cViewPr varScale="1">
        <p:scale>
          <a:sx n="85" d="100"/>
          <a:sy n="85" d="100"/>
        </p:scale>
        <p:origin x="-72" y="-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177BD-FB1B-4028-8B50-CAF81BAA9DED}" type="datetimeFigureOut">
              <a:rPr lang="ru-RU" smtClean="0"/>
              <a:pPr/>
              <a:t>10.04.2012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3D40D-D542-4A15-9F1D-F126B5AADC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420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3D40D-D542-4A15-9F1D-F126B5AADC05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3D40D-D542-4A15-9F1D-F126B5AADC0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381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3D40D-D542-4A15-9F1D-F126B5AADC0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014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3D40D-D542-4A15-9F1D-F126B5AADC0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845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AF1D-F7B7-4F7C-983D-12BEFE68E2BB}" type="datetimeFigureOut">
              <a:rPr lang="ru-RU" smtClean="0"/>
              <a:pPr/>
              <a:t>10.04.2012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A262-4185-411E-875A-2FA51DCC29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379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AF1D-F7B7-4F7C-983D-12BEFE68E2BB}" type="datetimeFigureOut">
              <a:rPr lang="ru-RU" smtClean="0"/>
              <a:pPr/>
              <a:t>10.04.2012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A262-4185-411E-875A-2FA51DCC29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860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AF1D-F7B7-4F7C-983D-12BEFE68E2BB}" type="datetimeFigureOut">
              <a:rPr lang="ru-RU" smtClean="0"/>
              <a:pPr/>
              <a:t>10.04.2012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A262-4185-411E-875A-2FA51DCC29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043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BAEB8F0-F23A-4CD8-ACFF-A853E2935C6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AF1D-F7B7-4F7C-983D-12BEFE68E2BB}" type="datetimeFigureOut">
              <a:rPr lang="ru-RU" smtClean="0"/>
              <a:pPr/>
              <a:t>10.04.2012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A262-4185-411E-875A-2FA51DCC29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742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AF1D-F7B7-4F7C-983D-12BEFE68E2BB}" type="datetimeFigureOut">
              <a:rPr lang="ru-RU" smtClean="0"/>
              <a:pPr/>
              <a:t>10.04.2012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A262-4185-411E-875A-2FA51DCC29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168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AF1D-F7B7-4F7C-983D-12BEFE68E2BB}" type="datetimeFigureOut">
              <a:rPr lang="ru-RU" smtClean="0"/>
              <a:pPr/>
              <a:t>10.04.2012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A262-4185-411E-875A-2FA51DCC29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44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AF1D-F7B7-4F7C-983D-12BEFE68E2BB}" type="datetimeFigureOut">
              <a:rPr lang="ru-RU" smtClean="0"/>
              <a:pPr/>
              <a:t>10.04.2012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A262-4185-411E-875A-2FA51DCC29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603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AF1D-F7B7-4F7C-983D-12BEFE68E2BB}" type="datetimeFigureOut">
              <a:rPr lang="ru-RU" smtClean="0"/>
              <a:pPr/>
              <a:t>10.04.2012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A262-4185-411E-875A-2FA51DCC29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070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AF1D-F7B7-4F7C-983D-12BEFE68E2BB}" type="datetimeFigureOut">
              <a:rPr lang="ru-RU" smtClean="0"/>
              <a:pPr/>
              <a:t>10.04.2012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A262-4185-411E-875A-2FA51DCC29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747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AF1D-F7B7-4F7C-983D-12BEFE68E2BB}" type="datetimeFigureOut">
              <a:rPr lang="ru-RU" smtClean="0"/>
              <a:pPr/>
              <a:t>10.04.2012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A262-4185-411E-875A-2FA51DCC29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906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AF1D-F7B7-4F7C-983D-12BEFE68E2BB}" type="datetimeFigureOut">
              <a:rPr lang="ru-RU" smtClean="0"/>
              <a:pPr/>
              <a:t>10.04.2012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5A262-4185-411E-875A-2FA51DCC29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828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7AF1D-F7B7-4F7C-983D-12BEFE68E2BB}" type="datetimeFigureOut">
              <a:rPr lang="ru-RU" smtClean="0"/>
              <a:pPr/>
              <a:t>10.04.2012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5A262-4185-411E-875A-2FA51DCC29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65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.png"/><Relationship Id="rId5" Type="http://schemas.openxmlformats.org/officeDocument/2006/relationships/tags" Target="../tags/tag5.xml"/><Relationship Id="rId10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8.xml"/><Relationship Id="rId7" Type="http://schemas.openxmlformats.org/officeDocument/2006/relationships/image" Target="../media/image14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3.jpeg"/><Relationship Id="rId5" Type="http://schemas.openxmlformats.org/officeDocument/2006/relationships/hyperlink" Target="http://ekopas.narod.ru/volzh701.jpg" TargetMode="Externa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1.xml"/><Relationship Id="rId7" Type="http://schemas.openxmlformats.org/officeDocument/2006/relationships/image" Target="../media/image18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all-color.infosib.ru/userfiles/edustrong/big/2377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91880" y="0"/>
            <a:ext cx="5652120" cy="1928802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chemeClr val="tx1"/>
                </a:solidFill>
              </a:rPr>
              <a:t>Всеукраїнський інтерактивний конкурс юних винахідників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uk-UA" sz="3200" b="1" i="1" dirty="0" smtClean="0">
                <a:solidFill>
                  <a:srgbClr val="FF0000"/>
                </a:solidFill>
              </a:rPr>
              <a:t>”Технік-юніор-2012”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000240"/>
            <a:ext cx="9144000" cy="485776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uk-UA" dirty="0" smtClean="0">
                <a:solidFill>
                  <a:schemeClr val="bg1">
                    <a:lumMod val="95000"/>
                  </a:schemeClr>
                </a:solidFill>
              </a:rPr>
              <a:t>Презентація проекту</a:t>
            </a:r>
          </a:p>
          <a:p>
            <a:pPr>
              <a:lnSpc>
                <a:spcPct val="90000"/>
              </a:lnSpc>
            </a:pPr>
            <a:r>
              <a:rPr lang="uk-UA" b="1" dirty="0" smtClean="0">
                <a:solidFill>
                  <a:srgbClr val="002060"/>
                </a:solidFill>
              </a:rPr>
              <a:t>Виготовлення пристроїв      та приладів</a:t>
            </a:r>
          </a:p>
          <a:p>
            <a:pPr>
              <a:lnSpc>
                <a:spcPct val="90000"/>
              </a:lnSpc>
            </a:pPr>
            <a:r>
              <a:rPr lang="uk-UA" b="1" dirty="0" smtClean="0">
                <a:solidFill>
                  <a:srgbClr val="002060"/>
                </a:solidFill>
              </a:rPr>
              <a:t> з пластикових пляшок</a:t>
            </a:r>
            <a:endParaRPr lang="en-US" b="1" dirty="0" smtClean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r>
              <a:rPr lang="uk-UA" b="1" dirty="0" smtClean="0">
                <a:solidFill>
                  <a:srgbClr val="FFFF00"/>
                </a:solidFill>
              </a:rPr>
              <a:t>Роботу            викона</a:t>
            </a:r>
            <a:r>
              <a:rPr lang="uk-UA" b="1" dirty="0">
                <a:solidFill>
                  <a:srgbClr val="FFFF00"/>
                </a:solidFill>
              </a:rPr>
              <a:t>в</a:t>
            </a:r>
            <a:endParaRPr lang="uk-UA" b="1" dirty="0" smtClean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uk-UA" sz="5400" b="1" dirty="0" smtClean="0">
                <a:solidFill>
                  <a:srgbClr val="0000FF"/>
                </a:solidFill>
              </a:rPr>
              <a:t>    Якименко Андрій</a:t>
            </a:r>
          </a:p>
          <a:p>
            <a:pPr>
              <a:lnSpc>
                <a:spcPct val="90000"/>
              </a:lnSpc>
            </a:pPr>
            <a:r>
              <a:rPr lang="uk-UA" sz="2800" b="1" dirty="0" smtClean="0">
                <a:solidFill>
                  <a:schemeClr val="bg1">
                    <a:lumMod val="95000"/>
                  </a:schemeClr>
                </a:solidFill>
              </a:rPr>
              <a:t>Учень 10 класу</a:t>
            </a:r>
          </a:p>
          <a:p>
            <a:pPr>
              <a:lnSpc>
                <a:spcPct val="90000"/>
              </a:lnSpc>
            </a:pPr>
            <a:r>
              <a:rPr lang="uk-UA" sz="2800" b="1" dirty="0" err="1" smtClean="0">
                <a:solidFill>
                  <a:schemeClr val="bg1">
                    <a:lumMod val="95000"/>
                  </a:schemeClr>
                </a:solidFill>
              </a:rPr>
              <a:t>Якушинецької</a:t>
            </a:r>
            <a:r>
              <a:rPr lang="uk-UA" sz="2800" b="1" dirty="0" smtClean="0">
                <a:solidFill>
                  <a:schemeClr val="bg1">
                    <a:lumMod val="95000"/>
                  </a:schemeClr>
                </a:solidFill>
              </a:rPr>
              <a:t>   СЗШ 1-3 ступенів-гімназії</a:t>
            </a:r>
          </a:p>
          <a:p>
            <a:pPr>
              <a:lnSpc>
                <a:spcPct val="90000"/>
              </a:lnSpc>
            </a:pPr>
            <a:r>
              <a:rPr lang="uk-UA" sz="2800" b="1" dirty="0" smtClean="0">
                <a:solidFill>
                  <a:schemeClr val="bg1">
                    <a:lumMod val="95000"/>
                  </a:schemeClr>
                </a:solidFill>
              </a:rPr>
              <a:t>Вінницького району</a:t>
            </a:r>
          </a:p>
          <a:p>
            <a:pPr>
              <a:lnSpc>
                <a:spcPct val="90000"/>
              </a:lnSpc>
            </a:pPr>
            <a:r>
              <a:rPr lang="uk-UA" sz="2800" b="1" dirty="0" smtClean="0">
                <a:solidFill>
                  <a:schemeClr val="bg1">
                    <a:lumMod val="95000"/>
                  </a:schemeClr>
                </a:solidFill>
              </a:rPr>
              <a:t>Вінницької області</a:t>
            </a:r>
          </a:p>
          <a:p>
            <a:pPr algn="r">
              <a:lnSpc>
                <a:spcPct val="90000"/>
              </a:lnSpc>
            </a:pPr>
            <a:r>
              <a:rPr lang="uk-UA" sz="2800" b="1" dirty="0" smtClean="0">
                <a:solidFill>
                  <a:srgbClr val="FFFF00"/>
                </a:solidFill>
              </a:rPr>
              <a:t>Керівник: учитель фізики </a:t>
            </a:r>
          </a:p>
          <a:p>
            <a:pPr algn="r">
              <a:lnSpc>
                <a:spcPct val="90000"/>
              </a:lnSpc>
            </a:pPr>
            <a:r>
              <a:rPr lang="uk-UA" dirty="0" smtClean="0">
                <a:solidFill>
                  <a:srgbClr val="0000FF"/>
                </a:solidFill>
              </a:rPr>
              <a:t>ЧИСТЯКОВА Н.М.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0" t="47828" r="21194" b="32406"/>
          <a:stretch/>
        </p:blipFill>
        <p:spPr bwMode="auto">
          <a:xfrm>
            <a:off x="147181" y="116632"/>
            <a:ext cx="3416707" cy="1800200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872" y="947629"/>
            <a:ext cx="8229600" cy="1143000"/>
          </a:xfrm>
        </p:spPr>
        <p:txBody>
          <a:bodyPr>
            <a:normAutofit fontScale="90000"/>
          </a:bodyPr>
          <a:lstStyle/>
          <a:p>
            <a:pPr marL="0" indent="0"/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</a:t>
            </a:r>
            <a:br>
              <a:rPr lang="uk-UA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45" r="26994" b="16901"/>
          <a:stretch/>
        </p:blipFill>
        <p:spPr>
          <a:xfrm rot="16200000">
            <a:off x="5710852" y="1819192"/>
            <a:ext cx="3960440" cy="223211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 t="14194" r="9357" b="7662"/>
          <a:stretch/>
        </p:blipFill>
        <p:spPr>
          <a:xfrm rot="16200000">
            <a:off x="2519772" y="1703714"/>
            <a:ext cx="3960440" cy="244827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8" t="34506" r="6471"/>
          <a:stretch/>
        </p:blipFill>
        <p:spPr>
          <a:xfrm rot="16200000">
            <a:off x="-569334" y="1704756"/>
            <a:ext cx="3888432" cy="23889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116632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</a:rPr>
              <a:t>Виготовлення   моделі   теплового двигуна  та  пристроїв, де він застосовується з </a:t>
            </a:r>
            <a:r>
              <a:rPr lang="uk-UA" sz="2400" b="1" dirty="0" smtClean="0">
                <a:solidFill>
                  <a:srgbClr val="FF0000"/>
                </a:solidFill>
              </a:rPr>
              <a:t>пластикових пляшок та </a:t>
            </a:r>
            <a:r>
              <a:rPr lang="uk-UA" sz="2400" b="1" dirty="0">
                <a:solidFill>
                  <a:srgbClr val="FF0000"/>
                </a:solidFill>
              </a:rPr>
              <a:t>підручних засобів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4" t="42761" r="55355" b="22143"/>
          <a:stretch/>
        </p:blipFill>
        <p:spPr>
          <a:xfrm rot="16200000">
            <a:off x="1813288" y="4342694"/>
            <a:ext cx="1512170" cy="3285175"/>
          </a:xfrm>
          <a:prstGeom prst="rect">
            <a:avLst/>
          </a:prstGeom>
        </p:spPr>
      </p:pic>
      <p:pic>
        <p:nvPicPr>
          <p:cNvPr id="14" name="Объект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1" t="29783" r="46649" b="26592"/>
          <a:stretch/>
        </p:blipFill>
        <p:spPr>
          <a:xfrm rot="16200000">
            <a:off x="5590239" y="4663260"/>
            <a:ext cx="1491915" cy="266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7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204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1" t="53795" r="63398" b="23102"/>
          <a:stretch/>
        </p:blipFill>
        <p:spPr>
          <a:xfrm rot="16200000">
            <a:off x="-509" y="368660"/>
            <a:ext cx="3960441" cy="3600399"/>
          </a:xfrm>
          <a:prstGeom prst="rect">
            <a:avLst/>
          </a:prstGeom>
        </p:spPr>
      </p:pic>
      <p:pic>
        <p:nvPicPr>
          <p:cNvPr id="5" name="Объект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4" t="53795" r="63398" b="23102"/>
          <a:stretch/>
        </p:blipFill>
        <p:spPr>
          <a:xfrm rot="16200000">
            <a:off x="4986045" y="206643"/>
            <a:ext cx="3996443" cy="3960437"/>
          </a:xfrm>
          <a:prstGeom prst="rect">
            <a:avLst/>
          </a:prstGeom>
        </p:spPr>
      </p:pic>
      <p:pic>
        <p:nvPicPr>
          <p:cNvPr id="6" name="Picture 8" descr="220px-Displacement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051720" y="3717032"/>
            <a:ext cx="4932546" cy="2863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0" t="57813" r="53074" b="18073"/>
          <a:stretch/>
        </p:blipFill>
        <p:spPr>
          <a:xfrm rot="16200000">
            <a:off x="6387395" y="1060879"/>
            <a:ext cx="3105563" cy="16561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5" t="49160" r="62627" b="35004"/>
          <a:stretch/>
        </p:blipFill>
        <p:spPr>
          <a:xfrm rot="16200000">
            <a:off x="6356001" y="4329099"/>
            <a:ext cx="3168351" cy="16561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3" t="11742" r="39815" b="22207"/>
          <a:stretch/>
        </p:blipFill>
        <p:spPr>
          <a:xfrm>
            <a:off x="179513" y="980728"/>
            <a:ext cx="2376264" cy="44644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8" t="53108" r="27100" b="10069"/>
          <a:stretch/>
        </p:blipFill>
        <p:spPr>
          <a:xfrm rot="16200000">
            <a:off x="1403650" y="1556787"/>
            <a:ext cx="6624736" cy="374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3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solidFill>
                  <a:srgbClr val="FF0000"/>
                </a:solidFill>
              </a:rPr>
              <a:t>Щасливого польоту !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2" r="14976" b="36552"/>
          <a:stretch/>
        </p:blipFill>
        <p:spPr>
          <a:xfrm>
            <a:off x="467544" y="1124744"/>
            <a:ext cx="8352928" cy="5112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076800"/>
          </a:xfrm>
        </p:spPr>
        <p:txBody>
          <a:bodyPr>
            <a:normAutofit/>
          </a:bodyPr>
          <a:lstStyle/>
          <a:p>
            <a:pPr algn="ctr"/>
            <a:r>
              <a:rPr lang="uk-UA" sz="8000" dirty="0" smtClean="0">
                <a:solidFill>
                  <a:srgbClr val="FF0000"/>
                </a:solidFill>
              </a:rPr>
              <a:t>Щиро</a:t>
            </a:r>
            <a:br>
              <a:rPr lang="uk-UA" sz="8000" dirty="0" smtClean="0">
                <a:solidFill>
                  <a:srgbClr val="FF0000"/>
                </a:solidFill>
              </a:rPr>
            </a:br>
            <a:r>
              <a:rPr lang="uk-UA" sz="8000" dirty="0" smtClean="0">
                <a:solidFill>
                  <a:srgbClr val="FF0000"/>
                </a:solidFill>
              </a:rPr>
              <a:t> вдячний </a:t>
            </a:r>
            <a:br>
              <a:rPr lang="uk-UA" sz="8000" dirty="0" smtClean="0">
                <a:solidFill>
                  <a:srgbClr val="FF0000"/>
                </a:solidFill>
              </a:rPr>
            </a:br>
            <a:r>
              <a:rPr lang="uk-UA" sz="8000" dirty="0" smtClean="0">
                <a:solidFill>
                  <a:srgbClr val="FF0000"/>
                </a:solidFill>
              </a:rPr>
              <a:t>за </a:t>
            </a:r>
            <a:br>
              <a:rPr lang="uk-UA" sz="8000" dirty="0" smtClean="0">
                <a:solidFill>
                  <a:srgbClr val="FF0000"/>
                </a:solidFill>
              </a:rPr>
            </a:br>
            <a:r>
              <a:rPr lang="uk-UA" sz="8000" dirty="0" smtClean="0">
                <a:solidFill>
                  <a:srgbClr val="FF0000"/>
                </a:solidFill>
              </a:rPr>
              <a:t>перегляд!</a:t>
            </a:r>
            <a:endParaRPr lang="ru-RU" sz="8000" dirty="0">
              <a:solidFill>
                <a:srgbClr val="FF0000"/>
              </a:solidFill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5733256"/>
            <a:ext cx="8229600" cy="362744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2844" y="214290"/>
            <a:ext cx="4213132" cy="910454"/>
          </a:xfrm>
        </p:spPr>
        <p:txBody>
          <a:bodyPr>
            <a:normAutofit/>
          </a:bodyPr>
          <a:lstStyle/>
          <a:p>
            <a:pPr algn="just"/>
            <a:r>
              <a:rPr lang="uk-UA" sz="2800" i="1" dirty="0" smtClean="0">
                <a:solidFill>
                  <a:srgbClr val="FFFF00"/>
                </a:solidFill>
                <a:latin typeface="Arial Black" pitchFamily="34" charset="0"/>
              </a:rPr>
              <a:t>БУДЕМО ЗНАЙОМІ</a:t>
            </a:r>
            <a:endParaRPr lang="ru-RU" sz="2800" i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643306" y="0"/>
            <a:ext cx="5500694" cy="6858000"/>
          </a:xfrm>
        </p:spPr>
        <p:txBody>
          <a:bodyPr>
            <a:normAutofit/>
          </a:bodyPr>
          <a:lstStyle/>
          <a:p>
            <a:endParaRPr lang="uk-UA" sz="2800" b="1" dirty="0" smtClean="0">
              <a:solidFill>
                <a:schemeClr val="tx1"/>
              </a:solidFill>
            </a:endParaRPr>
          </a:p>
          <a:p>
            <a:r>
              <a:rPr lang="uk-UA" sz="3600" b="1" dirty="0" smtClean="0">
                <a:solidFill>
                  <a:srgbClr val="FF0000"/>
                </a:solidFill>
              </a:rPr>
              <a:t>Я, Якименко Андрій</a:t>
            </a:r>
          </a:p>
          <a:p>
            <a:r>
              <a:rPr lang="uk-UA" b="1" dirty="0" smtClean="0">
                <a:solidFill>
                  <a:schemeClr val="tx1"/>
                </a:solidFill>
              </a:rPr>
              <a:t>Учень 10 класу </a:t>
            </a:r>
          </a:p>
          <a:p>
            <a:r>
              <a:rPr lang="uk-UA" b="1" dirty="0" err="1" smtClean="0">
                <a:solidFill>
                  <a:schemeClr val="tx1"/>
                </a:solidFill>
              </a:rPr>
              <a:t>Якушинецької</a:t>
            </a:r>
            <a:r>
              <a:rPr lang="uk-UA" b="1" dirty="0" smtClean="0">
                <a:solidFill>
                  <a:schemeClr val="tx1"/>
                </a:solidFill>
              </a:rPr>
              <a:t> СЗШ</a:t>
            </a:r>
          </a:p>
          <a:p>
            <a:r>
              <a:rPr lang="uk-UA" b="1" dirty="0" smtClean="0">
                <a:solidFill>
                  <a:schemeClr val="tx1"/>
                </a:solidFill>
              </a:rPr>
              <a:t>І-ІІІ ступенів-гімназії</a:t>
            </a:r>
          </a:p>
          <a:p>
            <a:r>
              <a:rPr lang="uk-UA" b="1" dirty="0" smtClean="0">
                <a:solidFill>
                  <a:schemeClr val="tx1"/>
                </a:solidFill>
              </a:rPr>
              <a:t>Займаюсь футболом,</a:t>
            </a:r>
          </a:p>
          <a:p>
            <a:r>
              <a:rPr lang="uk-UA" b="1" dirty="0" smtClean="0">
                <a:solidFill>
                  <a:schemeClr val="tx1"/>
                </a:solidFill>
              </a:rPr>
              <a:t>грою на гітарі.</a:t>
            </a:r>
          </a:p>
          <a:p>
            <a:r>
              <a:rPr lang="uk-UA" b="1" dirty="0" smtClean="0">
                <a:solidFill>
                  <a:schemeClr val="tx1"/>
                </a:solidFill>
              </a:rPr>
              <a:t>В вільний час люблю проводити різні досліди та конструювати  прилади. Вдруге приймаю участь у конкурсі “ Юніор </a:t>
            </a:r>
            <a:r>
              <a:rPr lang="uk-UA" b="1" dirty="0" err="1" smtClean="0">
                <a:solidFill>
                  <a:schemeClr val="tx1"/>
                </a:solidFill>
              </a:rPr>
              <a:t>–Технік”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E:\фото\P81320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44293" y="-5572188"/>
            <a:ext cx="6643734" cy="12930278"/>
          </a:xfrm>
          <a:prstGeom prst="rect">
            <a:avLst/>
          </a:prstGeom>
          <a:noFill/>
        </p:spPr>
      </p:pic>
      <p:pic>
        <p:nvPicPr>
          <p:cNvPr id="1027" name="Picture 3" descr="E:\фото\P81320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412776"/>
            <a:ext cx="3096344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Мета проекту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b="1" i="1" u="sng" dirty="0" smtClean="0">
                <a:solidFill>
                  <a:srgbClr val="FFFF00"/>
                </a:solidFill>
              </a:rPr>
              <a:t>Теоретична частина:</a:t>
            </a:r>
          </a:p>
          <a:p>
            <a:r>
              <a:rPr lang="uk-UA" dirty="0" smtClean="0"/>
              <a:t>Вивчення історії  створення  теплового двигуна та його будову</a:t>
            </a:r>
          </a:p>
          <a:p>
            <a:r>
              <a:rPr lang="uk-UA" dirty="0" smtClean="0"/>
              <a:t>Види теплових двигунів на їх застосування</a:t>
            </a:r>
          </a:p>
          <a:p>
            <a:pPr marL="0" indent="0">
              <a:buNone/>
            </a:pPr>
            <a:r>
              <a:rPr lang="uk-UA" b="1" i="1" u="sng" dirty="0" smtClean="0">
                <a:solidFill>
                  <a:srgbClr val="FFFF00"/>
                </a:solidFill>
              </a:rPr>
              <a:t>Практична частина</a:t>
            </a:r>
          </a:p>
          <a:p>
            <a:pPr marL="0" indent="0" algn="ctr">
              <a:buNone/>
            </a:pPr>
            <a:r>
              <a:rPr lang="uk-UA" dirty="0" smtClean="0"/>
              <a:t>Виготовлення   моделі   теплового двигуна  та  пристроїв, де він застосовується з пластикових </a:t>
            </a:r>
            <a:r>
              <a:rPr lang="uk-UA" dirty="0" err="1" smtClean="0"/>
              <a:t>бутилок</a:t>
            </a:r>
            <a:r>
              <a:rPr lang="uk-UA" dirty="0" smtClean="0"/>
              <a:t> та підручних засобів</a:t>
            </a:r>
          </a:p>
          <a:p>
            <a:pPr marL="0" indent="0">
              <a:buNone/>
            </a:pPr>
            <a:r>
              <a:rPr lang="uk-UA" dirty="0" smtClean="0"/>
              <a:t>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218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effectLst/>
                <a:latin typeface="Comic Sans MS" pitchFamily="66" charset="0"/>
              </a:rPr>
              <a:t>Винахідники двигуна  внутрішнього згоряння(ДВЗ)</a:t>
            </a:r>
            <a:br>
              <a:rPr lang="uk-UA" sz="2400" b="1" dirty="0" smtClean="0">
                <a:solidFill>
                  <a:srgbClr val="FF0000"/>
                </a:solidFill>
                <a:effectLst/>
                <a:latin typeface="Comic Sans MS" pitchFamily="66" charset="0"/>
              </a:rPr>
            </a:br>
            <a:r>
              <a:rPr lang="uk-UA" sz="2400" b="1" dirty="0" err="1" smtClean="0">
                <a:solidFill>
                  <a:srgbClr val="FF0000"/>
                </a:solidFill>
                <a:effectLst/>
                <a:latin typeface="Comic Sans MS" pitchFamily="66" charset="0"/>
              </a:rPr>
              <a:t>Христіана</a:t>
            </a:r>
            <a:r>
              <a:rPr lang="uk-UA" sz="2400" b="1" dirty="0" smtClean="0">
                <a:solidFill>
                  <a:srgbClr val="FF0000"/>
                </a:solidFill>
                <a:effectLst/>
                <a:latin typeface="Comic Sans MS" pitchFamily="66" charset="0"/>
              </a:rPr>
              <a:t> </a:t>
            </a:r>
            <a:r>
              <a:rPr lang="uk-UA" sz="2400" b="1" dirty="0" err="1" smtClean="0">
                <a:solidFill>
                  <a:srgbClr val="FF0000"/>
                </a:solidFill>
                <a:effectLst/>
                <a:latin typeface="Comic Sans MS" pitchFamily="66" charset="0"/>
              </a:rPr>
              <a:t>Гюйгенса</a:t>
            </a:r>
            <a:r>
              <a:rPr lang="uk-UA" sz="2400" b="1" dirty="0" smtClean="0">
                <a:solidFill>
                  <a:srgbClr val="FF0000"/>
                </a:solidFill>
                <a:effectLst/>
                <a:latin typeface="Comic Sans MS" pitchFamily="66" charset="0"/>
              </a:rPr>
              <a:t>(1680)</a:t>
            </a:r>
            <a:r>
              <a:rPr lang="uk-UA" sz="2400" b="1" dirty="0" err="1" smtClean="0">
                <a:solidFill>
                  <a:srgbClr val="FF0000"/>
                </a:solidFill>
                <a:effectLst/>
                <a:latin typeface="Comic Sans MS" pitchFamily="66" charset="0"/>
              </a:rPr>
              <a:t>.Дени</a:t>
            </a:r>
            <a:r>
              <a:rPr lang="uk-UA" sz="2400" b="1" dirty="0" smtClean="0">
                <a:solidFill>
                  <a:srgbClr val="FF0000"/>
                </a:solidFill>
                <a:effectLst/>
                <a:latin typeface="Comic Sans MS" pitchFamily="66" charset="0"/>
              </a:rPr>
              <a:t> </a:t>
            </a:r>
            <a:r>
              <a:rPr lang="uk-UA" sz="2400" b="1" dirty="0" err="1" smtClean="0">
                <a:solidFill>
                  <a:srgbClr val="FF0000"/>
                </a:solidFill>
                <a:effectLst/>
                <a:latin typeface="Comic Sans MS" pitchFamily="66" charset="0"/>
              </a:rPr>
              <a:t>Папен</a:t>
            </a:r>
            <a:r>
              <a:rPr lang="uk-UA" sz="2400" b="1" dirty="0" smtClean="0">
                <a:solidFill>
                  <a:srgbClr val="FF0000"/>
                </a:solidFill>
                <a:effectLst/>
                <a:latin typeface="Comic Sans MS" pitchFamily="66" charset="0"/>
              </a:rPr>
              <a:t>, </a:t>
            </a:r>
            <a:r>
              <a:rPr lang="uk-UA" sz="2400" b="1" dirty="0" smtClean="0">
                <a:solidFill>
                  <a:srgbClr val="FF0000"/>
                </a:solidFill>
                <a:cs typeface="Times New Roman" pitchFamily="18" charset="0"/>
              </a:rPr>
              <a:t>Томас </a:t>
            </a:r>
            <a:r>
              <a:rPr lang="uk-UA" sz="2400" b="1" dirty="0" err="1" smtClean="0">
                <a:solidFill>
                  <a:srgbClr val="FF0000"/>
                </a:solidFill>
                <a:cs typeface="Times New Roman" pitchFamily="18" charset="0"/>
              </a:rPr>
              <a:t>Севері</a:t>
            </a:r>
            <a:r>
              <a:rPr lang="uk-UA" sz="24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uk-UA" sz="2400" b="1" dirty="0" smtClean="0">
                <a:solidFill>
                  <a:srgbClr val="FF0000"/>
                </a:solidFill>
                <a:effectLst/>
                <a:latin typeface="Comic Sans MS" pitchFamily="66" charset="0"/>
              </a:rPr>
              <a:t>Етьєн </a:t>
            </a:r>
            <a:r>
              <a:rPr lang="uk-UA" sz="2400" b="1" dirty="0" err="1" smtClean="0">
                <a:solidFill>
                  <a:srgbClr val="FF0000"/>
                </a:solidFill>
                <a:effectLst/>
                <a:latin typeface="Comic Sans MS" pitchFamily="66" charset="0"/>
              </a:rPr>
              <a:t>Денуар</a:t>
            </a:r>
            <a:r>
              <a:rPr lang="uk-UA" sz="2400" b="1" dirty="0" smtClean="0">
                <a:solidFill>
                  <a:srgbClr val="FF0000"/>
                </a:solidFill>
                <a:effectLst/>
                <a:latin typeface="Comic Sans MS" pitchFamily="66" charset="0"/>
              </a:rPr>
              <a:t>, (1860)</a:t>
            </a:r>
            <a:endParaRPr lang="ru-RU" sz="2400" b="1" dirty="0"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08720"/>
            <a:ext cx="8229600" cy="5616624"/>
          </a:xfrm>
        </p:spPr>
        <p:txBody>
          <a:bodyPr>
            <a:normAutofit/>
          </a:bodyPr>
          <a:lstStyle/>
          <a:p>
            <a:pPr marL="0" indent="0" algn="ctr" eaLnBrk="0" hangingPunct="0">
              <a:buNone/>
            </a:pPr>
            <a:r>
              <a:rPr lang="uk-UA" sz="2400" b="1" dirty="0" smtClean="0">
                <a:solidFill>
                  <a:srgbClr val="FF0000"/>
                </a:solidFill>
                <a:latin typeface="+mj-lt"/>
              </a:rPr>
              <a:t> Д. </a:t>
            </a:r>
            <a:r>
              <a:rPr lang="uk-UA" sz="2400" b="1" dirty="0" err="1" smtClean="0">
                <a:solidFill>
                  <a:srgbClr val="FF0000"/>
                </a:solidFill>
                <a:latin typeface="+mj-lt"/>
              </a:rPr>
              <a:t>Готтлибом</a:t>
            </a:r>
            <a:r>
              <a:rPr lang="uk-UA" sz="2400" b="1" dirty="0" smtClean="0">
                <a:solidFill>
                  <a:srgbClr val="FF0000"/>
                </a:solidFill>
                <a:latin typeface="+mj-lt"/>
              </a:rPr>
              <a:t> та В. </a:t>
            </a:r>
            <a:r>
              <a:rPr lang="uk-UA" sz="2400" b="1" dirty="0" err="1" smtClean="0">
                <a:solidFill>
                  <a:srgbClr val="FF0000"/>
                </a:solidFill>
                <a:latin typeface="+mj-lt"/>
              </a:rPr>
              <a:t>Майбахом</a:t>
            </a:r>
            <a:r>
              <a:rPr lang="uk-UA" sz="2400" b="1" dirty="0" smtClean="0">
                <a:solidFill>
                  <a:srgbClr val="FF0000"/>
                </a:solidFill>
                <a:latin typeface="+mj-lt"/>
              </a:rPr>
              <a:t>.(1885)</a:t>
            </a:r>
            <a:r>
              <a:rPr lang="uk-UA" sz="24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,</a:t>
            </a:r>
          </a:p>
          <a:p>
            <a:pPr marL="0" indent="0" algn="ctr" eaLnBrk="0" hangingPunct="0">
              <a:buNone/>
            </a:pPr>
            <a:r>
              <a:rPr lang="uk-UA" sz="28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Джеймс </a:t>
            </a:r>
            <a:r>
              <a:rPr lang="uk-UA" sz="2800" b="1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Уатт</a:t>
            </a:r>
            <a:r>
              <a:rPr lang="uk-UA" sz="28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, Іван </a:t>
            </a:r>
            <a:r>
              <a:rPr lang="uk-UA" sz="2800" b="1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Ползунов</a:t>
            </a:r>
            <a:endParaRPr lang="ru-RU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7" cstate="print">
            <a:lum contrast="-6000"/>
          </a:blip>
          <a:srcRect/>
          <a:stretch>
            <a:fillRect/>
          </a:stretch>
        </p:blipFill>
        <p:spPr bwMode="auto">
          <a:xfrm>
            <a:off x="93867" y="1345692"/>
            <a:ext cx="17281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8679" y="4961841"/>
            <a:ext cx="17281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08304" y="1684043"/>
            <a:ext cx="144016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700338" y="1665288"/>
            <a:ext cx="6227762" cy="1470025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00" normalizeH="0" baseline="0" noProof="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48264" y="3212544"/>
            <a:ext cx="142182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44208" y="4974867"/>
            <a:ext cx="1709856" cy="176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9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9552" y="3135313"/>
            <a:ext cx="1728192" cy="165618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31840" y="4509120"/>
            <a:ext cx="2592288" cy="2232248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3" name="Picture 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131840" y="1952404"/>
            <a:ext cx="2520280" cy="2376264"/>
          </a:xfrm>
          <a:prstGeom prst="rec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00"/>
    </mc:Choice>
    <mc:Fallback>
      <p:transition spd="slow" advTm="44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4624"/>
            <a:ext cx="8137525" cy="100811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200" b="1" dirty="0" err="1" smtClean="0">
                <a:solidFill>
                  <a:schemeClr val="accent2"/>
                </a:solidFill>
                <a:effectLst/>
              </a:rPr>
              <a:t>Машини</a:t>
            </a:r>
            <a:r>
              <a:rPr lang="ru-RU" sz="3200" b="1" dirty="0" smtClean="0">
                <a:solidFill>
                  <a:schemeClr val="accent2"/>
                </a:solidFill>
                <a:effectLst/>
              </a:rPr>
              <a:t>, в </a:t>
            </a:r>
            <a:r>
              <a:rPr lang="ru-RU" sz="3200" b="1" dirty="0" err="1" smtClean="0">
                <a:solidFill>
                  <a:schemeClr val="accent2"/>
                </a:solidFill>
                <a:effectLst/>
              </a:rPr>
              <a:t>яких</a:t>
            </a:r>
            <a:r>
              <a:rPr lang="ru-RU" sz="3200" b="1" dirty="0" smtClean="0">
                <a:solidFill>
                  <a:schemeClr val="accent2"/>
                </a:solidFill>
                <a:effectLst/>
              </a:rPr>
              <a:t> </a:t>
            </a:r>
            <a:r>
              <a:rPr lang="ru-RU" sz="3200" b="1" dirty="0" err="1" smtClean="0">
                <a:solidFill>
                  <a:schemeClr val="accent2"/>
                </a:solidFill>
                <a:effectLst/>
              </a:rPr>
              <a:t>внутрішня</a:t>
            </a:r>
            <a:r>
              <a:rPr lang="ru-RU" sz="3200" b="1" dirty="0" smtClean="0">
                <a:solidFill>
                  <a:schemeClr val="accent2"/>
                </a:solidFill>
                <a:effectLst/>
              </a:rPr>
              <a:t> </a:t>
            </a:r>
            <a:r>
              <a:rPr lang="ru-RU" sz="3200" b="1" dirty="0" err="1" smtClean="0">
                <a:solidFill>
                  <a:schemeClr val="accent2"/>
                </a:solidFill>
                <a:effectLst/>
              </a:rPr>
              <a:t>енергія</a:t>
            </a:r>
            <a:r>
              <a:rPr lang="ru-RU" sz="3200" b="1" dirty="0" smtClean="0">
                <a:solidFill>
                  <a:schemeClr val="accent2"/>
                </a:solidFill>
                <a:effectLst/>
              </a:rPr>
              <a:t> </a:t>
            </a:r>
            <a:r>
              <a:rPr lang="ru-RU" sz="3200" b="1" dirty="0" err="1" smtClean="0">
                <a:solidFill>
                  <a:schemeClr val="accent2"/>
                </a:solidFill>
                <a:effectLst/>
              </a:rPr>
              <a:t>палива</a:t>
            </a:r>
            <a:r>
              <a:rPr lang="ru-RU" sz="3200" b="1" dirty="0" smtClean="0">
                <a:solidFill>
                  <a:schemeClr val="accent2"/>
                </a:solidFill>
                <a:effectLst/>
              </a:rPr>
              <a:t> </a:t>
            </a:r>
            <a:r>
              <a:rPr lang="ru-RU" sz="3200" b="1" dirty="0" err="1" smtClean="0">
                <a:solidFill>
                  <a:schemeClr val="accent2"/>
                </a:solidFill>
                <a:effectLst/>
              </a:rPr>
              <a:t>перетворюється</a:t>
            </a:r>
            <a:r>
              <a:rPr lang="ru-RU" sz="3200" b="1" dirty="0" smtClean="0">
                <a:solidFill>
                  <a:schemeClr val="accent2"/>
                </a:solidFill>
                <a:effectLst/>
              </a:rPr>
              <a:t> </a:t>
            </a:r>
            <a:r>
              <a:rPr lang="ru-RU" sz="3200" b="1" dirty="0" err="1" smtClean="0">
                <a:solidFill>
                  <a:schemeClr val="accent2"/>
                </a:solidFill>
                <a:effectLst/>
              </a:rPr>
              <a:t>в</a:t>
            </a:r>
            <a:r>
              <a:rPr lang="ru-RU" sz="3200" b="1" dirty="0" smtClean="0">
                <a:solidFill>
                  <a:schemeClr val="accent2"/>
                </a:solidFill>
                <a:effectLst/>
              </a:rPr>
              <a:t> </a:t>
            </a:r>
            <a:r>
              <a:rPr lang="ru-RU" sz="3200" b="1" dirty="0" err="1" smtClean="0">
                <a:solidFill>
                  <a:schemeClr val="accent2"/>
                </a:solidFill>
                <a:effectLst/>
              </a:rPr>
              <a:t>механічну</a:t>
            </a:r>
            <a:r>
              <a:rPr lang="ru-RU" sz="3200" b="1" dirty="0" smtClean="0">
                <a:solidFill>
                  <a:schemeClr val="accent2"/>
                </a:solidFill>
                <a:effectLst/>
              </a:rPr>
              <a:t>, </a:t>
            </a:r>
            <a:r>
              <a:rPr lang="ru-RU" sz="3200" b="1" dirty="0" err="1" smtClean="0">
                <a:solidFill>
                  <a:schemeClr val="accent2"/>
                </a:solidFill>
                <a:effectLst/>
              </a:rPr>
              <a:t>називаються</a:t>
            </a:r>
            <a:r>
              <a:rPr lang="ru-RU" sz="3200" b="1" dirty="0" smtClean="0">
                <a:solidFill>
                  <a:schemeClr val="accent2"/>
                </a:solidFill>
                <a:effectLst/>
              </a:rPr>
              <a:t> </a:t>
            </a:r>
            <a:r>
              <a:rPr lang="ru-RU" sz="3200" b="1" dirty="0" err="1" smtClean="0">
                <a:solidFill>
                  <a:schemeClr val="hlink"/>
                </a:solidFill>
                <a:effectLst/>
              </a:rPr>
              <a:t>тепловими</a:t>
            </a:r>
            <a:r>
              <a:rPr lang="ru-RU" sz="3200" b="1" dirty="0" smtClean="0">
                <a:solidFill>
                  <a:schemeClr val="hlink"/>
                </a:solidFill>
                <a:effectLst/>
              </a:rPr>
              <a:t> </a:t>
            </a:r>
            <a:r>
              <a:rPr lang="ru-RU" sz="3200" b="1" dirty="0" err="1" smtClean="0">
                <a:solidFill>
                  <a:schemeClr val="hlink"/>
                </a:solidFill>
                <a:effectLst/>
              </a:rPr>
              <a:t>двигунами</a:t>
            </a:r>
            <a:endParaRPr lang="ru-RU" sz="3200" b="1" dirty="0" smtClean="0">
              <a:solidFill>
                <a:schemeClr val="hlink"/>
              </a:solidFill>
              <a:effectLst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1165955"/>
            <a:ext cx="4320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ru-RU" sz="2400" b="1" dirty="0" smtClean="0">
                <a:ln w="1587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ВНУТРІШНЯ </a:t>
            </a:r>
            <a:r>
              <a:rPr lang="ru-RU" sz="2400" b="1" dirty="0" smtClean="0">
                <a:ln w="1587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Е</a:t>
            </a:r>
            <a:r>
              <a:rPr kumimoji="0" lang="ru-RU" sz="2400" b="1" dirty="0" smtClean="0">
                <a:ln w="1587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НЕРГІЯ</a:t>
            </a:r>
            <a:endParaRPr kumimoji="0" lang="ru-RU" sz="2400" b="1" dirty="0">
              <a:ln w="15875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4283968" y="1331987"/>
            <a:ext cx="785812" cy="357188"/>
          </a:xfrm>
          <a:prstGeom prst="rightArrow">
            <a:avLst/>
          </a:prstGeom>
          <a:solidFill>
            <a:srgbClr val="FFFF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364088" y="1165954"/>
            <a:ext cx="3672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ru-RU" sz="2400" b="1" dirty="0" smtClean="0">
                <a:ln w="1587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МЕХАНІЧНА  </a:t>
            </a:r>
            <a:r>
              <a:rPr lang="ru-RU" sz="2400" b="1" dirty="0" smtClean="0">
                <a:ln w="1587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Е</a:t>
            </a:r>
            <a:r>
              <a:rPr kumimoji="0" lang="ru-RU" sz="2400" b="1" dirty="0" smtClean="0">
                <a:ln w="1587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НЕРГІЯ</a:t>
            </a:r>
            <a:endParaRPr kumimoji="0" lang="ru-RU" sz="2400" b="1" dirty="0">
              <a:ln w="15875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0488" name="AutoShape 8"/>
          <p:cNvSpPr>
            <a:spLocks noChangeArrowheads="1"/>
          </p:cNvSpPr>
          <p:nvPr/>
        </p:nvSpPr>
        <p:spPr bwMode="auto">
          <a:xfrm>
            <a:off x="2411760" y="1627620"/>
            <a:ext cx="1441450" cy="1008062"/>
          </a:xfrm>
          <a:prstGeom prst="cloudCallout">
            <a:avLst>
              <a:gd name="adj1" fmla="val -43722"/>
              <a:gd name="adj2" fmla="val 64329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20489" name="AutoShape 9"/>
          <p:cNvSpPr>
            <a:spLocks noChangeArrowheads="1"/>
          </p:cNvSpPr>
          <p:nvPr/>
        </p:nvSpPr>
        <p:spPr bwMode="auto">
          <a:xfrm rot="-4619718">
            <a:off x="461458" y="1418448"/>
            <a:ext cx="1082675" cy="1439863"/>
          </a:xfrm>
          <a:prstGeom prst="cloudCallout">
            <a:avLst>
              <a:gd name="adj1" fmla="val -37361"/>
              <a:gd name="adj2" fmla="val 7909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/>
          <a:p>
            <a:pPr algn="ctr"/>
            <a:endParaRPr lang="ru-RU"/>
          </a:p>
        </p:txBody>
      </p:sp>
      <p:pic>
        <p:nvPicPr>
          <p:cNvPr id="20491" name="Picture 11" descr="Картинка 43 из 6590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1623322"/>
            <a:ext cx="2520280" cy="1200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5" y="2828836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FF0000"/>
                </a:solidFill>
                <a:latin typeface="Calibri" pitchFamily="34" charset="0"/>
              </a:rPr>
              <a:t>Двигунами</a:t>
            </a:r>
            <a:r>
              <a:rPr lang="ru-RU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Calibri" pitchFamily="34" charset="0"/>
              </a:rPr>
              <a:t>внутрішнього</a:t>
            </a:r>
            <a:r>
              <a:rPr lang="ru-RU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Calibri" pitchFamily="34" charset="0"/>
              </a:rPr>
              <a:t>згоряння</a:t>
            </a:r>
            <a:r>
              <a:rPr lang="ru-RU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Calibri" pitchFamily="34" charset="0"/>
              </a:rPr>
              <a:t>називають</a:t>
            </a:r>
            <a:r>
              <a:rPr lang="ru-RU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Calibri" pitchFamily="34" charset="0"/>
              </a:rPr>
              <a:t>велику</a:t>
            </a:r>
            <a:r>
              <a:rPr lang="ru-RU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Calibri" pitchFamily="34" charset="0"/>
              </a:rPr>
              <a:t>групу</a:t>
            </a:r>
            <a:r>
              <a:rPr lang="ru-RU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Calibri" pitchFamily="34" charset="0"/>
              </a:rPr>
              <a:t>двигунів</a:t>
            </a:r>
            <a:r>
              <a:rPr lang="ru-RU" sz="2400" b="1" dirty="0">
                <a:solidFill>
                  <a:srgbClr val="FF0000"/>
                </a:solidFill>
                <a:latin typeface="Calibri" pitchFamily="34" charset="0"/>
              </a:rPr>
              <a:t>, у </a:t>
            </a:r>
            <a:r>
              <a:rPr lang="ru-RU" sz="2400" b="1" dirty="0" err="1">
                <a:solidFill>
                  <a:srgbClr val="FF0000"/>
                </a:solidFill>
                <a:latin typeface="Calibri" pitchFamily="34" charset="0"/>
              </a:rPr>
              <a:t>яких</a:t>
            </a:r>
            <a:r>
              <a:rPr lang="ru-RU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Calibri" pitchFamily="34" charset="0"/>
              </a:rPr>
              <a:t>згоряння</a:t>
            </a:r>
            <a:r>
              <a:rPr lang="ru-RU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Calibri" pitchFamily="34" charset="0"/>
              </a:rPr>
              <a:t>палива</a:t>
            </a:r>
            <a:r>
              <a:rPr lang="ru-RU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Calibri" pitchFamily="34" charset="0"/>
              </a:rPr>
              <a:t>відбувається</a:t>
            </a:r>
            <a:r>
              <a:rPr lang="ru-RU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Calibri" pitchFamily="34" charset="0"/>
              </a:rPr>
              <a:t>усередині</a:t>
            </a:r>
            <a:r>
              <a:rPr lang="ru-RU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Calibri" pitchFamily="34" charset="0"/>
              </a:rPr>
              <a:t>двигуна</a:t>
            </a:r>
            <a:r>
              <a:rPr lang="ru-RU" sz="2400" b="1" dirty="0">
                <a:solidFill>
                  <a:srgbClr val="FF0000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2947" y="3861048"/>
            <a:ext cx="2751113" cy="266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7" y="4153686"/>
            <a:ext cx="2592288" cy="2400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10759" y="3861048"/>
            <a:ext cx="2825737" cy="2693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3"/>
          <p:cNvSpPr>
            <a:spLocks noChangeArrowheads="1"/>
          </p:cNvSpPr>
          <p:nvPr/>
        </p:nvSpPr>
        <p:spPr bwMode="auto">
          <a:xfrm rot="16200000">
            <a:off x="4214811" y="-1785975"/>
            <a:ext cx="857257" cy="471490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vert="eaVert" anchor="ctr"/>
          <a:lstStyle/>
          <a:p>
            <a:r>
              <a:rPr lang="ru-RU" sz="3200"/>
              <a:t> </a:t>
            </a:r>
          </a:p>
          <a:p>
            <a:endParaRPr lang="ru-RU" sz="32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8860" y="142853"/>
            <a:ext cx="442915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</a:rPr>
              <a:t>Види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</a:rPr>
              <a:t>теплових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</a:rPr>
              <a:t>двигунів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</a:rPr>
              <a:t>та їх застосування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13"/>
          <p:cNvSpPr>
            <a:spLocks noChangeArrowheads="1"/>
          </p:cNvSpPr>
          <p:nvPr/>
        </p:nvSpPr>
        <p:spPr bwMode="auto">
          <a:xfrm rot="16200000">
            <a:off x="965236" y="392030"/>
            <a:ext cx="2069992" cy="35719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vert="eaVert" anchor="ctr"/>
          <a:lstStyle/>
          <a:p>
            <a:r>
              <a:rPr lang="ru-RU" sz="3200"/>
              <a:t> </a:t>
            </a:r>
          </a:p>
          <a:p>
            <a:endParaRPr lang="ru-RU" sz="32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" name="Скругленный прямоугольник 13"/>
          <p:cNvSpPr>
            <a:spLocks noChangeArrowheads="1"/>
          </p:cNvSpPr>
          <p:nvPr/>
        </p:nvSpPr>
        <p:spPr bwMode="auto">
          <a:xfrm rot="16200000">
            <a:off x="6179070" y="597794"/>
            <a:ext cx="2088232" cy="328614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vert="eaVert" anchor="ctr"/>
          <a:lstStyle/>
          <a:p>
            <a:r>
              <a:rPr lang="ru-RU" sz="3200"/>
              <a:t> </a:t>
            </a:r>
          </a:p>
          <a:p>
            <a:endParaRPr lang="ru-RU" sz="32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Скругленный прямоугольник 13"/>
          <p:cNvSpPr>
            <a:spLocks noChangeArrowheads="1"/>
          </p:cNvSpPr>
          <p:nvPr/>
        </p:nvSpPr>
        <p:spPr bwMode="auto">
          <a:xfrm rot="16200000">
            <a:off x="362952" y="3207752"/>
            <a:ext cx="3312368" cy="346683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vert="eaVert" anchor="ctr"/>
          <a:lstStyle/>
          <a:p>
            <a:r>
              <a:rPr lang="ru-RU" sz="3200"/>
              <a:t> </a:t>
            </a:r>
          </a:p>
          <a:p>
            <a:endParaRPr lang="ru-RU" sz="32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Скругленный прямоугольник 13"/>
          <p:cNvSpPr>
            <a:spLocks noChangeArrowheads="1"/>
          </p:cNvSpPr>
          <p:nvPr/>
        </p:nvSpPr>
        <p:spPr bwMode="auto">
          <a:xfrm rot="16200000">
            <a:off x="5685274" y="3323838"/>
            <a:ext cx="3147262" cy="335758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vert="eaVert" anchor="ctr"/>
          <a:lstStyle/>
          <a:p>
            <a:r>
              <a:rPr lang="ru-RU" sz="3200"/>
              <a:t> </a:t>
            </a:r>
          </a:p>
          <a:p>
            <a:endParaRPr lang="ru-RU" sz="32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Стрелка углом 8"/>
          <p:cNvSpPr/>
          <p:nvPr/>
        </p:nvSpPr>
        <p:spPr>
          <a:xfrm rot="5400000">
            <a:off x="7020272" y="-27384"/>
            <a:ext cx="720080" cy="1296144"/>
          </a:xfrm>
          <a:prstGeom prst="bentArrow">
            <a:avLst>
              <a:gd name="adj1" fmla="val 25000"/>
              <a:gd name="adj2" fmla="val 21190"/>
              <a:gd name="adj3" fmla="val 25000"/>
              <a:gd name="adj4" fmla="val 4375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Стрелка углом 9"/>
          <p:cNvSpPr/>
          <p:nvPr/>
        </p:nvSpPr>
        <p:spPr>
          <a:xfrm rot="5400000" flipV="1">
            <a:off x="1511660" y="8620"/>
            <a:ext cx="720080" cy="1224136"/>
          </a:xfrm>
          <a:prstGeom prst="bentArrow">
            <a:avLst>
              <a:gd name="adj1" fmla="val 25000"/>
              <a:gd name="adj2" fmla="val 20238"/>
              <a:gd name="adj3" fmla="val 25000"/>
              <a:gd name="adj4" fmla="val 4375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Стрелка углом 12"/>
          <p:cNvSpPr/>
          <p:nvPr/>
        </p:nvSpPr>
        <p:spPr>
          <a:xfrm rot="10800000">
            <a:off x="3707903" y="1002123"/>
            <a:ext cx="571504" cy="3581021"/>
          </a:xfrm>
          <a:prstGeom prst="bentArrow">
            <a:avLst>
              <a:gd name="adj1" fmla="val 25000"/>
              <a:gd name="adj2" fmla="val 21190"/>
              <a:gd name="adj3" fmla="val 25000"/>
              <a:gd name="adj4" fmla="val 7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Стрелка углом 14"/>
          <p:cNvSpPr/>
          <p:nvPr/>
        </p:nvSpPr>
        <p:spPr>
          <a:xfrm rot="10800000" flipH="1">
            <a:off x="4932040" y="1000108"/>
            <a:ext cx="642263" cy="3581020"/>
          </a:xfrm>
          <a:prstGeom prst="bentArrow">
            <a:avLst>
              <a:gd name="adj1" fmla="val 25000"/>
              <a:gd name="adj2" fmla="val 21190"/>
              <a:gd name="adj3" fmla="val 25000"/>
              <a:gd name="adj4" fmla="val 7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42976" y="1214422"/>
            <a:ext cx="1580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err="1" smtClean="0">
                <a:solidFill>
                  <a:schemeClr val="accent1">
                    <a:lumMod val="50000"/>
                  </a:schemeClr>
                </a:solidFill>
              </a:rPr>
              <a:t>турбинні</a:t>
            </a:r>
            <a:endParaRPr lang="ru-RU" sz="240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57950" y="1214422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err="1" smtClean="0">
                <a:solidFill>
                  <a:schemeClr val="accent1">
                    <a:lumMod val="50000"/>
                  </a:schemeClr>
                </a:solidFill>
              </a:rPr>
              <a:t>реактивні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4348" y="3357562"/>
            <a:ext cx="2633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u="sng" dirty="0" err="1" smtClean="0">
                <a:solidFill>
                  <a:srgbClr val="FF0000"/>
                </a:solidFill>
              </a:rPr>
              <a:t>карбюраторні</a:t>
            </a:r>
            <a:endParaRPr lang="ru-RU" sz="2400" b="1" u="sng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1472" y="1571613"/>
            <a:ext cx="2571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парова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газова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72132" y="1643050"/>
            <a:ext cx="3357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</a:t>
            </a:r>
            <a:r>
              <a:rPr lang="ru-R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ракетні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ctr"/>
            <a:r>
              <a:rPr lang="ru-R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повітрчно-реактивні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00192" y="3429000"/>
            <a:ext cx="2101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err="1" smtClean="0">
                <a:solidFill>
                  <a:schemeClr val="accent1">
                    <a:lumMod val="50000"/>
                  </a:schemeClr>
                </a:solidFill>
              </a:rPr>
              <a:t>дизельні</a:t>
            </a:r>
            <a:r>
              <a:rPr lang="ru-RU" sz="2400" b="1" u="sng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endParaRPr lang="ru-RU" sz="240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4282" y="1844824"/>
            <a:ext cx="3574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На </a:t>
            </a:r>
            <a:r>
              <a:rPr lang="ru-RU" sz="2000" dirty="0" err="1" smtClean="0"/>
              <a:t>теплових</a:t>
            </a:r>
            <a:r>
              <a:rPr lang="ru-RU" sz="2000" dirty="0" smtClean="0"/>
              <a:t>  </a:t>
            </a:r>
            <a:r>
              <a:rPr lang="ru-RU" sz="2000" dirty="0" err="1" smtClean="0"/>
              <a:t>і</a:t>
            </a:r>
            <a:r>
              <a:rPr lang="ru-RU" sz="2000" dirty="0" smtClean="0"/>
              <a:t>  </a:t>
            </a:r>
            <a:r>
              <a:rPr lang="ru-RU" sz="2000" dirty="0" err="1" smtClean="0"/>
              <a:t>атомних</a:t>
            </a:r>
            <a:r>
              <a:rPr lang="ru-RU" sz="2000" dirty="0" smtClean="0"/>
              <a:t> </a:t>
            </a:r>
          </a:p>
          <a:p>
            <a:pPr algn="ctr"/>
            <a:r>
              <a:rPr lang="ru-RU" sz="2000" dirty="0" err="1" smtClean="0"/>
              <a:t>електростанціях</a:t>
            </a:r>
            <a:endParaRPr lang="ru-RU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5715008" y="2285992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</a:t>
            </a:r>
            <a:r>
              <a:rPr lang="ru-RU" sz="2000" dirty="0" err="1" smtClean="0"/>
              <a:t>двигуни</a:t>
            </a:r>
            <a:r>
              <a:rPr lang="ru-RU" sz="2000" dirty="0" smtClean="0"/>
              <a:t>    </a:t>
            </a:r>
            <a:r>
              <a:rPr lang="ru-RU" sz="2000" dirty="0" err="1" smtClean="0"/>
              <a:t>літаків</a:t>
            </a:r>
            <a:r>
              <a:rPr lang="ru-RU" sz="2000" dirty="0" smtClean="0"/>
              <a:t>,  ракет</a:t>
            </a:r>
            <a:endParaRPr lang="ru-RU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285719" y="3857628"/>
            <a:ext cx="34290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Двигуни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на  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легкових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і</a:t>
            </a: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вантажних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автомобілях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algn="ctr"/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мотоциклах, водному</a:t>
            </a:r>
          </a:p>
          <a:p>
            <a:pPr algn="ctr"/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і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залізничному</a:t>
            </a: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транспорті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в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побуті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80112" y="3861048"/>
            <a:ext cx="335758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Привод 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стаціонарних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ctr"/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силових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пристроїв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algn="ctr"/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тепловози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дизелевози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algn="ctr"/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трактори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асфальтові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катки,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скрепери</a:t>
            </a: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31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5589240"/>
            <a:ext cx="223224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2708920"/>
            <a:ext cx="1522537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5589240"/>
            <a:ext cx="223224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1600" y="2564904"/>
            <a:ext cx="216033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3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5289"/>
            <a:ext cx="3830960" cy="108012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uk-UA" sz="2400" b="1" dirty="0" smtClean="0">
                <a:solidFill>
                  <a:srgbClr val="FF0000"/>
                </a:solidFill>
                <a:effectLst/>
                <a:latin typeface="Comic Sans MS" pitchFamily="66" charset="0"/>
              </a:rPr>
              <a:t>Будова </a:t>
            </a:r>
            <a:br>
              <a:rPr lang="uk-UA" sz="2400" b="1" dirty="0" smtClean="0">
                <a:solidFill>
                  <a:srgbClr val="FF0000"/>
                </a:solidFill>
                <a:effectLst/>
                <a:latin typeface="Comic Sans MS" pitchFamily="66" charset="0"/>
              </a:rPr>
            </a:br>
            <a:r>
              <a:rPr lang="uk-UA" sz="2400" b="1" dirty="0" smtClean="0">
                <a:solidFill>
                  <a:srgbClr val="FF0000"/>
                </a:solidFill>
                <a:effectLst/>
                <a:latin typeface="Comic Sans MS" pitchFamily="66" charset="0"/>
              </a:rPr>
              <a:t>карбюраторного </a:t>
            </a:r>
            <a:br>
              <a:rPr lang="uk-UA" sz="2400" b="1" dirty="0" smtClean="0">
                <a:solidFill>
                  <a:srgbClr val="FF0000"/>
                </a:solidFill>
                <a:effectLst/>
                <a:latin typeface="Comic Sans MS" pitchFamily="66" charset="0"/>
              </a:rPr>
            </a:br>
            <a:r>
              <a:rPr lang="uk-UA" sz="2400" b="1" dirty="0" smtClean="0">
                <a:solidFill>
                  <a:srgbClr val="FF0000"/>
                </a:solidFill>
                <a:effectLst/>
                <a:latin typeface="Comic Sans MS" pitchFamily="66" charset="0"/>
              </a:rPr>
              <a:t>двигуна</a:t>
            </a:r>
            <a:endParaRPr lang="ru-RU" sz="2400" b="1" dirty="0" smtClean="0">
              <a:solidFill>
                <a:srgbClr val="FF0000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3275807" y="1905300"/>
            <a:ext cx="2736354" cy="3755948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sz="2800" dirty="0" smtClean="0"/>
              <a:t> </a:t>
            </a:r>
            <a:r>
              <a:rPr lang="ru-RU" sz="2400" b="1" dirty="0" err="1" smtClean="0">
                <a:solidFill>
                  <a:srgbClr val="FFFF00"/>
                </a:solidFill>
              </a:rPr>
              <a:t>свічка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клапан для впуску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</a:rPr>
              <a:t>паливної</a:t>
            </a:r>
            <a:r>
              <a:rPr lang="ru-RU" sz="2400" b="1" dirty="0" smtClean="0">
                <a:solidFill>
                  <a:srgbClr val="FFFF00"/>
                </a:solidFill>
              </a:rPr>
              <a:t>  </a:t>
            </a:r>
            <a:r>
              <a:rPr lang="ru-RU" sz="2400" b="1" dirty="0" err="1" smtClean="0">
                <a:solidFill>
                  <a:srgbClr val="FFFF00"/>
                </a:solidFill>
              </a:rPr>
              <a:t>суміші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клапан для </a:t>
            </a:r>
            <a:r>
              <a:rPr lang="ru-RU" sz="2400" b="1" dirty="0" err="1" smtClean="0">
                <a:solidFill>
                  <a:srgbClr val="FFFF00"/>
                </a:solidFill>
              </a:rPr>
              <a:t>випуску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</a:rPr>
              <a:t>відпрацьованих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</a:rPr>
              <a:t>газів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ru-RU" sz="2400" b="1" dirty="0" err="1" smtClean="0">
                <a:solidFill>
                  <a:srgbClr val="FFFF00"/>
                </a:solidFill>
              </a:rPr>
              <a:t>циліндр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поршень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шатун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400" b="1" dirty="0" err="1" smtClean="0">
                <a:solidFill>
                  <a:srgbClr val="FFFF00"/>
                </a:solidFill>
              </a:rPr>
              <a:t>колінчатий</a:t>
            </a:r>
            <a:r>
              <a:rPr lang="ru-RU" sz="2400" b="1" dirty="0" smtClean="0">
                <a:solidFill>
                  <a:srgbClr val="FFFF00"/>
                </a:solidFill>
              </a:rPr>
              <a:t> вал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маховик </a:t>
            </a:r>
          </a:p>
          <a:p>
            <a:pPr eaLnBrk="1" hangingPunct="1">
              <a:buFont typeface="Wingdings" pitchFamily="2" charset="2"/>
              <a:buNone/>
            </a:pPr>
            <a:endParaRPr lang="ru-RU" sz="2000" dirty="0" smtClean="0">
              <a:solidFill>
                <a:schemeClr val="hlink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ru-RU" sz="2800" dirty="0" smtClean="0"/>
              <a:t>                                 </a:t>
            </a:r>
          </a:p>
        </p:txBody>
      </p:sp>
      <p:pic>
        <p:nvPicPr>
          <p:cNvPr id="24583" name="Picture 7" descr="Картинка 5 из 659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818" y="1340768"/>
            <a:ext cx="3107993" cy="4458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Файл-Dv_vn_zh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713060"/>
            <a:ext cx="2448273" cy="344413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508105" y="115289"/>
            <a:ext cx="35283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ctr">
              <a:buFont typeface="Wingdings" pitchFamily="2" charset="2"/>
              <a:buNone/>
            </a:pPr>
            <a:r>
              <a:rPr lang="uk-UA" sz="2400" b="1" dirty="0">
                <a:solidFill>
                  <a:srgbClr val="FF0000"/>
                </a:solidFill>
                <a:latin typeface="Comic Sans MS" pitchFamily="66" charset="0"/>
              </a:rPr>
              <a:t>Робочий цикл </a:t>
            </a:r>
            <a:endParaRPr lang="uk-UA" sz="24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609600" indent="-609600" algn="ctr">
              <a:buFont typeface="Wingdings" pitchFamily="2" charset="2"/>
              <a:buNone/>
            </a:pPr>
            <a:r>
              <a:rPr lang="uk-UA" sz="2400" b="1" dirty="0" smtClean="0">
                <a:solidFill>
                  <a:srgbClr val="FF0000"/>
                </a:solidFill>
                <a:latin typeface="Comic Sans MS" pitchFamily="66" charset="0"/>
              </a:rPr>
              <a:t>чотиритактного </a:t>
            </a:r>
          </a:p>
          <a:p>
            <a:pPr marL="609600" indent="-609600" algn="ctr">
              <a:buFont typeface="Wingdings" pitchFamily="2" charset="2"/>
              <a:buNone/>
            </a:pPr>
            <a:r>
              <a:rPr lang="uk-UA" sz="2400" b="1" dirty="0" smtClean="0">
                <a:solidFill>
                  <a:srgbClr val="FF0000"/>
                </a:solidFill>
                <a:latin typeface="Comic Sans MS" pitchFamily="66" charset="0"/>
              </a:rPr>
              <a:t>карбюраторного </a:t>
            </a:r>
            <a:r>
              <a:rPr lang="uk-UA" sz="2400" b="1" dirty="0">
                <a:solidFill>
                  <a:srgbClr val="FF0000"/>
                </a:solidFill>
                <a:latin typeface="Comic Sans MS" pitchFamily="66" charset="0"/>
              </a:rPr>
              <a:t>двигуна.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68144" y="5301133"/>
            <a:ext cx="29527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+mj-lt"/>
              <a:buAutoNum type="arabicPeriod"/>
            </a:pPr>
            <a:r>
              <a:rPr lang="ru-RU" sz="2400" b="1" dirty="0" smtClean="0">
                <a:solidFill>
                  <a:srgbClr val="FF0000"/>
                </a:solidFill>
              </a:rPr>
              <a:t>Впуск</a:t>
            </a:r>
            <a:endParaRPr lang="ru-RU" sz="2400" b="1" dirty="0">
              <a:solidFill>
                <a:srgbClr val="FF0000"/>
              </a:solidFill>
            </a:endParaRPr>
          </a:p>
          <a:p>
            <a:pPr marL="457200" indent="-457200" algn="ctr">
              <a:buFont typeface="+mj-lt"/>
              <a:buAutoNum type="arabicPeriod"/>
            </a:pPr>
            <a:r>
              <a:rPr lang="ru-RU" sz="2400" b="1" dirty="0" err="1">
                <a:solidFill>
                  <a:srgbClr val="FF0000"/>
                </a:solidFill>
              </a:rPr>
              <a:t>Стискання</a:t>
            </a:r>
            <a:endParaRPr lang="ru-RU" sz="2400" b="1" dirty="0">
              <a:solidFill>
                <a:srgbClr val="FF0000"/>
              </a:solidFill>
            </a:endParaRPr>
          </a:p>
          <a:p>
            <a:pPr marL="457200" indent="-457200" algn="ctr">
              <a:buFont typeface="+mj-lt"/>
              <a:buAutoNum type="arabicPeriod"/>
            </a:pPr>
            <a:r>
              <a:rPr lang="ru-RU" sz="2400" b="1" dirty="0">
                <a:solidFill>
                  <a:srgbClr val="FF0000"/>
                </a:solidFill>
              </a:rPr>
              <a:t>Рабочий х</a:t>
            </a:r>
            <a:r>
              <a:rPr lang="uk-UA" sz="2400" b="1" dirty="0" err="1">
                <a:solidFill>
                  <a:srgbClr val="FF0000"/>
                </a:solidFill>
              </a:rPr>
              <a:t>ід</a:t>
            </a:r>
            <a:endParaRPr lang="uk-UA" sz="2400" b="1" dirty="0">
              <a:solidFill>
                <a:srgbClr val="FF0000"/>
              </a:solidFill>
            </a:endParaRPr>
          </a:p>
          <a:p>
            <a:pPr marL="457200" indent="-457200" algn="ctr">
              <a:buFont typeface="+mj-lt"/>
              <a:buAutoNum type="arabicPeriod"/>
            </a:pPr>
            <a:r>
              <a:rPr lang="uk-UA" sz="2400" b="1" dirty="0">
                <a:solidFill>
                  <a:srgbClr val="FF0000"/>
                </a:solidFill>
              </a:rPr>
              <a:t>Випуск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9512" y="116632"/>
            <a:ext cx="8445624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/>
                <a:latin typeface="Candara" pitchFamily="34" charset="0"/>
              </a:rPr>
              <a:t>Перетворення енергія в двигуні</a:t>
            </a:r>
            <a:br>
              <a:rPr lang="uk-UA" sz="4000" b="1" dirty="0">
                <a:solidFill>
                  <a:srgbClr val="FF0000"/>
                </a:solidFill>
                <a:effectLst/>
                <a:latin typeface="Candara" pitchFamily="34" charset="0"/>
              </a:rPr>
            </a:br>
            <a:endParaRPr lang="ru-RU" sz="4000" b="1" dirty="0">
              <a:solidFill>
                <a:srgbClr val="FF0000"/>
              </a:solidFill>
              <a:effectLst/>
              <a:latin typeface="Candara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484784"/>
            <a:ext cx="8784976" cy="4611216"/>
          </a:xfrm>
        </p:spPr>
        <p:txBody>
          <a:bodyPr/>
          <a:lstStyle/>
          <a:p>
            <a:pPr marL="609600" indent="-609600"/>
            <a:endParaRPr lang="uk-UA" dirty="0"/>
          </a:p>
          <a:p>
            <a:pPr marL="609600" indent="-609600" algn="r">
              <a:buFont typeface="Wingdings" pitchFamily="2" charset="2"/>
              <a:buNone/>
            </a:pPr>
            <a:r>
              <a:rPr lang="uk-UA" dirty="0">
                <a:effectLst/>
              </a:rPr>
              <a:t>                                                                            </a:t>
            </a:r>
            <a:endParaRPr lang="uk-UA" dirty="0" smtClean="0">
              <a:effectLst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51520" y="764704"/>
            <a:ext cx="8640960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277813"/>
            <a:ext cx="8712968" cy="70291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ДВЗ– </a:t>
            </a:r>
            <a:r>
              <a:rPr lang="ru-RU" sz="2800" b="1" dirty="0" err="1" smtClean="0">
                <a:solidFill>
                  <a:srgbClr val="FF0000"/>
                </a:solidFill>
              </a:rPr>
              <a:t>основний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пристрій</a:t>
            </a:r>
            <a:r>
              <a:rPr lang="ru-RU" sz="2800" b="1" dirty="0" smtClean="0">
                <a:solidFill>
                  <a:srgbClr val="FF0000"/>
                </a:solidFill>
              </a:rPr>
              <a:t> для  </a:t>
            </a:r>
            <a:r>
              <a:rPr lang="ru-RU" sz="2800" b="1" dirty="0" err="1" smtClean="0">
                <a:solidFill>
                  <a:srgbClr val="FF0000"/>
                </a:solidFill>
              </a:rPr>
              <a:t>руху</a:t>
            </a:r>
            <a:r>
              <a:rPr lang="ru-RU" sz="2800" b="1" dirty="0" smtClean="0">
                <a:solidFill>
                  <a:srgbClr val="FF0000"/>
                </a:solidFill>
              </a:rPr>
              <a:t>  машин, </a:t>
            </a:r>
            <a:r>
              <a:rPr lang="ru-RU" sz="2800" b="1" dirty="0" err="1" smtClean="0">
                <a:solidFill>
                  <a:srgbClr val="FF0000"/>
                </a:solidFill>
              </a:rPr>
              <a:t>літаків</a:t>
            </a:r>
            <a:r>
              <a:rPr lang="ru-RU" sz="2800" b="1" dirty="0" smtClean="0">
                <a:solidFill>
                  <a:srgbClr val="FF0000"/>
                </a:solidFill>
              </a:rPr>
              <a:t>, ракет…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67593" name="Picture 9" descr="31299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51520" y="829336"/>
            <a:ext cx="2843808" cy="3096344"/>
          </a:xfrm>
          <a:noFill/>
          <a:ln/>
        </p:spPr>
      </p:pic>
      <p:pic>
        <p:nvPicPr>
          <p:cNvPr id="67594" name="Picture 10" descr="dohc%21%21%21%21%21%21%21%21%2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724128" y="980728"/>
            <a:ext cx="3168352" cy="2520280"/>
          </a:xfrm>
          <a:noFill/>
          <a:ln/>
        </p:spPr>
      </p:pic>
      <p:pic>
        <p:nvPicPr>
          <p:cNvPr id="67595" name="Picture 11" descr="index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395536" y="4192489"/>
            <a:ext cx="2592288" cy="2189163"/>
          </a:xfrm>
          <a:noFill/>
          <a:ln/>
        </p:spPr>
      </p:pic>
      <p:sp>
        <p:nvSpPr>
          <p:cNvPr id="67596" name="AutoShape 12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459788" y="6308725"/>
            <a:ext cx="684212" cy="549275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745087" y="1412776"/>
            <a:ext cx="4680018" cy="4968876"/>
            <a:chOff x="3041" y="276"/>
            <a:chExt cx="3657" cy="3130"/>
          </a:xfrm>
        </p:grpSpPr>
        <p:pic>
          <p:nvPicPr>
            <p:cNvPr id="9" name="Picture 5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23" y="1773"/>
              <a:ext cx="1575" cy="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4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41" y="276"/>
              <a:ext cx="1293" cy="3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4213236SlideId2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4213431SlideId26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4213431SlideId26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421322SlideId25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421322SlideId2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4213225SlideId2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42163917SlideId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42163917SlideId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42163917SlideId2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42163917SlideId25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42163917SlideId25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4213236SlideId2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4213431SlideId26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2139</TotalTime>
  <Words>317</Words>
  <Application>Microsoft Office PowerPoint</Application>
  <PresentationFormat>Экран (4:3)</PresentationFormat>
  <Paragraphs>93</Paragraphs>
  <Slides>14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Всеукраїнський інтерактивний конкурс юних винахідників ”Технік-юніор-2012”</vt:lpstr>
      <vt:lpstr>БУДЕМО ЗНАЙОМІ</vt:lpstr>
      <vt:lpstr>Мета проекту</vt:lpstr>
      <vt:lpstr>Винахідники двигуна  внутрішнього згоряння(ДВЗ) Христіана Гюйгенса(1680).Дени Папен, Томас Севері Етьєн Денуар, (1860)</vt:lpstr>
      <vt:lpstr>Машини, в яких внутрішня енергія палива перетворюється в механічну, називаються тепловими двигунами</vt:lpstr>
      <vt:lpstr>Презентация PowerPoint</vt:lpstr>
      <vt:lpstr>Будова  карбюраторного  двигуна</vt:lpstr>
      <vt:lpstr>Перетворення енергія в двигуні </vt:lpstr>
      <vt:lpstr>ДВЗ– основний пристрій для  руху  машин, літаків, ракет…</vt:lpstr>
      <vt:lpstr>   </vt:lpstr>
      <vt:lpstr>Презентация PowerPoint</vt:lpstr>
      <vt:lpstr>Презентация PowerPoint</vt:lpstr>
      <vt:lpstr>Щасливого польоту !</vt:lpstr>
      <vt:lpstr>Щиро  вдячний  за  перегляд!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Всеукраїнський інтерактивний конкурс юних винахідників ”Технік-юніор-2010”</dc:title>
  <dc:creator>Андрей</dc:creator>
  <cp:lastModifiedBy>uzer</cp:lastModifiedBy>
  <cp:revision>60</cp:revision>
  <dcterms:created xsi:type="dcterms:W3CDTF">2011-05-08T18:59:03Z</dcterms:created>
  <dcterms:modified xsi:type="dcterms:W3CDTF">2012-04-10T18:43:34Z</dcterms:modified>
</cp:coreProperties>
</file>